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337" r:id="rId6"/>
    <p:sldId id="260" r:id="rId7"/>
    <p:sldId id="277" r:id="rId8"/>
    <p:sldId id="276" r:id="rId9"/>
    <p:sldId id="280" r:id="rId10"/>
    <p:sldId id="281" r:id="rId11"/>
    <p:sldId id="321" r:id="rId12"/>
    <p:sldId id="278" r:id="rId13"/>
    <p:sldId id="336" r:id="rId14"/>
    <p:sldId id="331" r:id="rId15"/>
    <p:sldId id="322" r:id="rId16"/>
    <p:sldId id="262" r:id="rId17"/>
    <p:sldId id="291" r:id="rId18"/>
    <p:sldId id="279" r:id="rId19"/>
    <p:sldId id="290" r:id="rId20"/>
    <p:sldId id="303" r:id="rId21"/>
    <p:sldId id="329" r:id="rId22"/>
    <p:sldId id="275" r:id="rId23"/>
    <p:sldId id="282" r:id="rId24"/>
    <p:sldId id="323" r:id="rId25"/>
    <p:sldId id="285" r:id="rId26"/>
    <p:sldId id="268" r:id="rId27"/>
    <p:sldId id="302" r:id="rId28"/>
    <p:sldId id="286" r:id="rId29"/>
    <p:sldId id="293" r:id="rId30"/>
    <p:sldId id="330" r:id="rId31"/>
    <p:sldId id="295" r:id="rId32"/>
    <p:sldId id="304" r:id="rId33"/>
    <p:sldId id="287" r:id="rId34"/>
    <p:sldId id="305" r:id="rId35"/>
    <p:sldId id="296" r:id="rId36"/>
    <p:sldId id="310" r:id="rId37"/>
    <p:sldId id="332" r:id="rId38"/>
    <p:sldId id="334" r:id="rId39"/>
    <p:sldId id="294" r:id="rId40"/>
    <p:sldId id="307" r:id="rId41"/>
    <p:sldId id="335" r:id="rId42"/>
    <p:sldId id="308" r:id="rId43"/>
    <p:sldId id="324" r:id="rId44"/>
    <p:sldId id="316" r:id="rId45"/>
    <p:sldId id="317" r:id="rId46"/>
    <p:sldId id="315" r:id="rId47"/>
    <p:sldId id="338" r:id="rId48"/>
    <p:sldId id="325" r:id="rId49"/>
    <p:sldId id="311" r:id="rId50"/>
    <p:sldId id="312" r:id="rId51"/>
    <p:sldId id="326" r:id="rId52"/>
    <p:sldId id="297" r:id="rId53"/>
    <p:sldId id="298" r:id="rId54"/>
    <p:sldId id="327" r:id="rId55"/>
    <p:sldId id="271" r:id="rId56"/>
    <p:sldId id="314" r:id="rId57"/>
    <p:sldId id="313" r:id="rId58"/>
    <p:sldId id="272" r:id="rId59"/>
    <p:sldId id="269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6"/>
    <p:restoredTop sz="86356"/>
  </p:normalViewPr>
  <p:slideViewPr>
    <p:cSldViewPr snapToGrid="0" snapToObjects="1">
      <p:cViewPr>
        <p:scale>
          <a:sx n="101" d="100"/>
          <a:sy n="101" d="100"/>
        </p:scale>
        <p:origin x="4696" y="2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labs.getninjas.com.br/@bsoares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en.wikipedia.org/wiki/Scalar_(mathematics)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: </a:t>
            </a:r>
            <a:r>
              <a:rPr lang="en-GB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he profile of Bruno Soares"/>
              </a:rPr>
              <a:t>Bruno Soares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labs.getninjas.com.br</a:t>
            </a:r>
            <a:r>
              <a:rPr lang="en-GB" dirty="0" smtClean="0"/>
              <a:t>/sharing-data-in-a-microservices-architecture-using-graphql-97db59357602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AhmadHafizIsmail</a:t>
            </a:r>
            <a:r>
              <a:rPr lang="en-GB" dirty="0"/>
              <a:t>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DataFetcher</a:t>
            </a:r>
            <a:r>
              <a:rPr lang="nl-NL" baseline="0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94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44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Single</a:t>
            </a:r>
            <a:r>
              <a:rPr lang="nl-NL" baseline="0" dirty="0" smtClean="0"/>
              <a:t> call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return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24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Multiple </a:t>
            </a:r>
            <a:r>
              <a:rPr lang="nl-NL" baseline="0" dirty="0" err="1" smtClean="0"/>
              <a:t>round</a:t>
            </a:r>
            <a:r>
              <a:rPr lang="nl-NL" baseline="0" dirty="0" smtClean="0"/>
              <a:t> trips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!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Potentially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Overfetching</a:t>
            </a:r>
            <a:r>
              <a:rPr lang="nl-NL" baseline="0" dirty="0" smtClean="0"/>
              <a:t> of shipment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product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as API Gateway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0" y="1175708"/>
            <a:ext cx="7226300" cy="36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0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59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(</a:t>
            </a:r>
            <a:r>
              <a:rPr lang="nl-NL" dirty="0" err="1" smtClean="0"/>
              <a:t>mandatory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 (</a:t>
            </a:r>
            <a:r>
              <a:rPr lang="nl-NL" dirty="0" err="1" smtClean="0"/>
              <a:t>optional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Queries 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4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4883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schema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b="1" smtClean="0">
                <a:solidFill>
                  <a:srgbClr val="CC7832"/>
                </a:solidFill>
              </a:rPr>
              <a:t>query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Query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Query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order</a:t>
            </a:r>
            <a:r>
              <a:rPr lang="nl-NL" smtClean="0"/>
              <a:t>(id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Long!)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Order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Order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totalPrice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String</a:t>
            </a:r>
            <a:r>
              <a:rPr lang="nl-NL" smtClean="0">
                <a:solidFill>
                  <a:srgbClr val="CC7832"/>
                </a:solidFill>
              </a:rPr>
              <a:t>,</a:t>
            </a:r>
            <a:br>
              <a:rPr lang="nl-NL" smtClean="0">
                <a:solidFill>
                  <a:srgbClr val="CC7832"/>
                </a:solidFill>
              </a:rPr>
            </a:br>
            <a:r>
              <a:rPr lang="nl-NL" smtClean="0">
                <a:solidFill>
                  <a:srgbClr val="CC7832"/>
                </a:solidFill>
              </a:rPr>
              <a:t>    </a:t>
            </a:r>
            <a:r>
              <a:rPr lang="nl-NL" smtClean="0">
                <a:solidFill>
                  <a:srgbClr val="9876AA"/>
                </a:solidFill>
              </a:rPr>
              <a:t>orderItems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[OrderItem]</a:t>
            </a:r>
            <a:br>
              <a:rPr lang="nl-NL" smtClean="0"/>
            </a:br>
            <a:r>
              <a:rPr lang="nl-NL" smtClean="0"/>
              <a:t>}</a:t>
            </a:r>
            <a:br>
              <a:rPr lang="nl-NL" smtClean="0"/>
            </a:b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is a mandatory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type </a:t>
            </a:r>
            <a:r>
              <a:rPr lang="en-GB" b="1" dirty="0" smtClean="0">
                <a:solidFill>
                  <a:schemeClr val="tx1"/>
                </a:solidFill>
              </a:rPr>
              <a:t>Query </a:t>
            </a:r>
            <a:r>
              <a:rPr lang="en-GB" dirty="0" smtClean="0"/>
              <a:t> is like any other type</a:t>
            </a:r>
          </a:p>
          <a:p>
            <a:pPr>
              <a:buFontTx/>
              <a:buNone/>
            </a:pPr>
            <a:r>
              <a:rPr lang="en-GB" dirty="0" smtClean="0"/>
              <a:t>With fields + arguments +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</a:t>
            </a:r>
            <a:r>
              <a:rPr lang="mr-IN" sz="1600" b="1" dirty="0" err="1">
                <a:solidFill>
                  <a:schemeClr val="tx1"/>
                </a:solidFill>
              </a:rPr>
              <a:t>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</a:t>
            </a:r>
            <a:r>
              <a:rPr lang="mr-IN" sz="1600" b="1" dirty="0" err="1">
                <a:solidFill>
                  <a:schemeClr val="tx1"/>
                </a:solidFill>
              </a:rPr>
              <a:t>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</a:t>
            </a:r>
            <a:r>
              <a:rPr lang="mr-IN" sz="1600" b="1" dirty="0" err="1">
                <a:solidFill>
                  <a:schemeClr val="tx1"/>
                </a:solidFill>
              </a:rPr>
              <a:t>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</a:t>
            </a:r>
            <a:r>
              <a:rPr lang="mr-IN" sz="1600" b="1" dirty="0" err="1">
                <a:solidFill>
                  <a:schemeClr val="tx1"/>
                </a:solidFill>
              </a:rPr>
              <a:t>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b="1" dirty="0" err="1">
                <a:solidFill>
                  <a:schemeClr val="tx1"/>
                </a:solidFill>
              </a:rPr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b="1" dirty="0" err="1" smtClean="0">
                <a:solidFill>
                  <a:schemeClr val="tx1"/>
                </a:solidFill>
              </a:rPr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657475"/>
            <a:ext cx="8520600" cy="1643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id</a:t>
            </a:r>
            <a:r>
              <a:rPr lang="nl-NL" dirty="0"/>
              <a:t> = </a:t>
            </a:r>
            <a:r>
              <a:rPr lang="nl-NL" dirty="0" err="1"/>
              <a:t>env.</a:t>
            </a:r>
            <a:r>
              <a:rPr lang="nl-NL" i="1" dirty="0" err="1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nl-NL" dirty="0" err="1"/>
              <a:t>OrderRepository.getOrderById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argument</a:t>
            </a:r>
            <a:r>
              <a:rPr lang="nl-NL" dirty="0"/>
              <a:t>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1877787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Queries </a:t>
            </a:r>
            <a:r>
              <a:rPr lang="en-GB" dirty="0"/>
              <a:t>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24400" y="2551131"/>
            <a:ext cx="8520600" cy="2195544"/>
          </a:xfrm>
        </p:spPr>
        <p:txBody>
          <a:bodyPr/>
          <a:lstStyle/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63236" y="2551131"/>
            <a:ext cx="3666742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 smtClean="0"/>
              <a:t>just</a:t>
            </a:r>
            <a:r>
              <a:rPr lang="nl-NL" dirty="0" smtClean="0"/>
              <a:t> a </a:t>
            </a:r>
            <a:r>
              <a:rPr lang="nl-NL" dirty="0" err="1" smtClean="0"/>
              <a:t>plain</a:t>
            </a:r>
            <a:r>
              <a:rPr lang="nl-NL" dirty="0" smtClean="0"/>
              <a:t> tekst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fields </a:t>
            </a:r>
            <a:r>
              <a:rPr lang="nl-NL" dirty="0" err="1" smtClean="0"/>
              <a:t>that</a:t>
            </a:r>
            <a:r>
              <a:rPr lang="nl-NL" dirty="0" smtClean="0"/>
              <a:t> are </a:t>
            </a:r>
            <a:r>
              <a:rPr lang="nl-NL" dirty="0" err="1" smtClean="0"/>
              <a:t>requested</a:t>
            </a:r>
            <a:r>
              <a:rPr lang="nl-NL" dirty="0" smtClean="0"/>
              <a:t>. Fields are </a:t>
            </a:r>
            <a:r>
              <a:rPr lang="nl-NL" dirty="0" err="1" smtClean="0"/>
              <a:t>enclosed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/>
              <a:t>: 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chemeClr val="tx1"/>
                </a:solidFill>
              </a:rPr>
              <a:t>query 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 </a:t>
            </a:r>
            <a:r>
              <a:rPr lang="nl-NL" dirty="0"/>
              <a:t>or </a:t>
            </a:r>
            <a:r>
              <a:rPr lang="nl-NL" dirty="0" smtClean="0"/>
              <a:t>even </a:t>
            </a:r>
            <a:r>
              <a:rPr lang="nl-NL" dirty="0" err="1" smtClean="0"/>
              <a:t>easier</a:t>
            </a:r>
            <a:r>
              <a:rPr lang="nl-NL" dirty="0" smtClean="0"/>
              <a:t>: </a:t>
            </a:r>
            <a:r>
              <a:rPr lang="nl-NL" b="1" dirty="0" smtClean="0">
                <a:solidFill>
                  <a:schemeClr val="tx1"/>
                </a:solidFill>
              </a:rPr>
              <a:t>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894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smtClean="0"/>
              <a:t>a 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execute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/>
              <a:t>Execution</a:t>
            </a:r>
            <a:r>
              <a:rPr lang="nl-NL" dirty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optionally</a:t>
            </a:r>
            <a:r>
              <a:rPr lang="nl-NL" dirty="0" smtClean="0"/>
              <a:t> present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Query: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9309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 (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Queries &amp; </a:t>
            </a: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925184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>
                <a:solidFill>
                  <a:srgbClr val="FFC66D"/>
                </a:solidFill>
              </a:rPr>
              <a:t>Name</a:t>
            </a:r>
            <a:r>
              <a:rPr lang="nl-NL" dirty="0" smtClean="0"/>
              <a:t>(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mutation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686300" y="1957564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243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A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, schema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311699" y="1957564"/>
            <a:ext cx="4374601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OrderInput</a:t>
            </a:r>
            <a:r>
              <a:rPr lang="nl-NL" dirty="0"/>
              <a:t>)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input </a:t>
            </a:r>
            <a:r>
              <a:rPr lang="nl-NL" dirty="0" err="1">
                <a:solidFill>
                  <a:srgbClr val="FFC66D"/>
                </a:solidFill>
              </a:rPr>
              <a:t>OrderInput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OrderItemInput</a:t>
            </a:r>
            <a:r>
              <a:rPr lang="nl-NL" dirty="0"/>
              <a:t>]</a:t>
            </a:r>
            <a:br>
              <a:rPr lang="nl-NL" dirty="0"/>
            </a:br>
            <a:r>
              <a:rPr lang="nl-NL" dirty="0" smtClean="0"/>
              <a:t>}</a:t>
            </a:r>
            <a:r>
              <a:rPr lang="nl-NL" dirty="0"/>
              <a:t/>
            </a:r>
            <a:br>
              <a:rPr lang="nl-NL" dirty="0"/>
            </a:br>
            <a:r>
              <a:rPr lang="nl-NL" b="1" dirty="0">
                <a:solidFill>
                  <a:srgbClr val="CC7832"/>
                </a:solidFill>
              </a:rPr>
              <a:t>input </a:t>
            </a:r>
            <a:r>
              <a:rPr lang="nl-NL" dirty="0" err="1">
                <a:solidFill>
                  <a:srgbClr val="FFC66D"/>
                </a:solidFill>
              </a:rPr>
              <a:t>OrderItemInput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productId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Long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123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buNone/>
            </a:pPr>
            <a:r>
              <a:rPr lang="en-GB" dirty="0"/>
              <a:t>Queries &amp; Mutations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: </a:t>
            </a:r>
            <a:r>
              <a:rPr lang="nl-NL" dirty="0" err="1" smtClean="0"/>
              <a:t>license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/>
              <a:t>http://</a:t>
            </a:r>
            <a:r>
              <a:rPr lang="nl-NL" dirty="0" err="1"/>
              <a:t>www.openwebfoundation.org</a:t>
            </a:r>
            <a:r>
              <a:rPr lang="nl-NL" dirty="0"/>
              <a:t>/</a:t>
            </a:r>
            <a:r>
              <a:rPr lang="nl-NL" dirty="0" err="1"/>
              <a:t>legal</a:t>
            </a:r>
            <a:r>
              <a:rPr lang="nl-NL" dirty="0"/>
              <a:t>/the-owf-1-0-agreements/owfa-1-0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" y="1869409"/>
            <a:ext cx="3015287" cy="29723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3" y="1859462"/>
            <a:ext cx="3123787" cy="29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Interactive UI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Generate</a:t>
            </a:r>
            <a:r>
              <a:rPr lang="nl-NL" dirty="0" smtClean="0"/>
              <a:t> a </a:t>
            </a:r>
            <a:r>
              <a:rPr lang="nl-NL" dirty="0" err="1" smtClean="0"/>
              <a:t>visual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/>
              <a:t> </a:t>
            </a:r>
            <a:r>
              <a:rPr lang="nl-NL" dirty="0" err="1" smtClean="0"/>
              <a:t>Graph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implemented using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b="1" dirty="0" smtClean="0">
                <a:solidFill>
                  <a:schemeClr val="tx1"/>
                </a:solidFill>
              </a:rPr>
              <a:t>Under/over-fetching</a:t>
            </a:r>
            <a:r>
              <a:rPr lang="en-GB" dirty="0" smtClean="0"/>
              <a:t>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</a:t>
            </a:r>
            <a:r>
              <a:rPr lang="en-GB" b="1" dirty="0" smtClean="0">
                <a:solidFill>
                  <a:schemeClr val="tx1"/>
                </a:solidFill>
              </a:rPr>
              <a:t>round trips </a:t>
            </a:r>
            <a:r>
              <a:rPr lang="en-GB" dirty="0" smtClean="0"/>
              <a:t>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dirty="0"/>
              <a:t>REST=</a:t>
            </a:r>
            <a:r>
              <a:rPr lang="en-US" b="1" dirty="0" smtClean="0">
                <a:solidFill>
                  <a:schemeClr val="tx1"/>
                </a:solidFill>
              </a:rPr>
              <a:t>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b="1" dirty="0" smtClean="0">
                <a:solidFill>
                  <a:schemeClr val="tx1"/>
                </a:solidFill>
              </a:rPr>
              <a:t>Naming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2811</TotalTime>
  <Words>1352</Words>
  <Application>Microsoft Macintosh PowerPoint</Application>
  <PresentationFormat>Diavoorstelling (16:9)</PresentationFormat>
  <Paragraphs>369</Paragraphs>
  <Slides>59</Slides>
  <Notes>37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59</vt:i4>
      </vt:variant>
    </vt:vector>
  </HeadingPairs>
  <TitlesOfParts>
    <vt:vector size="62" baseType="lpstr">
      <vt:lpstr>Mangal</vt:lpstr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 specification: license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GraphQL as API Gateway</vt:lpstr>
      <vt:lpstr>GraphQL: what do you implement</vt:lpstr>
      <vt:lpstr>Agenda</vt:lpstr>
      <vt:lpstr>GraphQL schema</vt:lpstr>
      <vt:lpstr>GraphQL schema definition</vt:lpstr>
      <vt:lpstr>GraphQL schema: types 1</vt:lpstr>
      <vt:lpstr>GraphQL schema: types 2</vt:lpstr>
      <vt:lpstr>GraphQL schema: types 3</vt:lpstr>
      <vt:lpstr>GraphQL schema: types 4</vt:lpstr>
      <vt:lpstr>GraphQL schema: model the shape of your data</vt:lpstr>
      <vt:lpstr>GraphQL schema: Query type</vt:lpstr>
      <vt:lpstr>Agenda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Agenda</vt:lpstr>
      <vt:lpstr>GraphQL Query</vt:lpstr>
      <vt:lpstr>GraphQL Query: executing with GraphQL Java</vt:lpstr>
      <vt:lpstr>GraphQL Query: Execution Result</vt:lpstr>
      <vt:lpstr>GraphQL Query: Execution Result</vt:lpstr>
      <vt:lpstr>GraphQL: Execution Result (with errors)</vt:lpstr>
      <vt:lpstr>Agenda</vt:lpstr>
      <vt:lpstr>GraphQL mutation: schema</vt:lpstr>
      <vt:lpstr>GraphQL mutation: schema</vt:lpstr>
      <vt:lpstr>GraphQL mutation: query</vt:lpstr>
      <vt:lpstr>GraphQL mutation: query</vt:lpstr>
      <vt:lpstr>Agenda</vt:lpstr>
      <vt:lpstr>GraphQL introspection: schema</vt:lpstr>
      <vt:lpstr>GraphQL introspection: type</vt:lpstr>
      <vt:lpstr>Agenda</vt:lpstr>
      <vt:lpstr>GraphiQL: demo</vt:lpstr>
      <vt:lpstr>GraphQL Voyager: demo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274</cp:revision>
  <cp:lastPrinted>2017-10-11T13:03:38Z</cp:lastPrinted>
  <dcterms:modified xsi:type="dcterms:W3CDTF">2017-10-13T12:13:56Z</dcterms:modified>
</cp:coreProperties>
</file>